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31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ine Shuen" initials="" lastIdx="7" clrIdx="0"/>
  <p:cmAuthor id="1" name="ZaoHe You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86914E-186D-4BFB-9291-C267D141F097}">
  <a:tblStyle styleId="{B886914E-186D-4BFB-9291-C267D141F0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66" autoAdjust="0"/>
  </p:normalViewPr>
  <p:slideViewPr>
    <p:cSldViewPr snapToGrid="0">
      <p:cViewPr varScale="1">
        <p:scale>
          <a:sx n="107" d="100"/>
          <a:sy n="107" d="100"/>
        </p:scale>
        <p:origin x="108" y="4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8-06T19:57:34.432" idx="6">
    <p:pos x="0" y="37"/>
    <p:text>+pearl.y@youconsultingllc.com I definitely see K.W.1.B.2 每个原因都能够提供具体事例支持观点
Support each reason with specific example  (for example, you used survey results)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86cc9c61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86cc9c61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大家好，欢迎来到议论文迷你课系列。</a:t>
            </a:r>
            <a:r>
              <a:rPr lang="en" sz="1200">
                <a:solidFill>
                  <a:schemeClr val="dk1"/>
                </a:solidFill>
              </a:rPr>
              <a:t>上一节课，我们通过观察图片、问卷调查和网络搜索信息了解到网络学习的好处，也改变了我最初认为在学校学习比较好的观点。</a:t>
            </a:r>
            <a:r>
              <a:rPr lang="en" sz="1200"/>
              <a:t>今天我们来说说怎样构思议论文的初稿？试着和我一起写一写初稿。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Video 11</a:t>
            </a:r>
            <a:endParaRPr sz="16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86cc9c611a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86cc9c611a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ngage：最后我们来看一下我们的初稿，咦，我们还没有写题目呢？要给什么题目呢？记不记得我们写文章题目的时候，题目要放在中间，要看看我们的搜索的文章资源、问卷调查结果，我们写好的初稿，找出关键词 “网络学习，好”等等，还有题目不能太长哦 。</a:t>
            </a:r>
            <a:endParaRPr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86cc9c611a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86cc9c611a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Engage and Link：model thinking 网络学习好，我觉得通过这些数据和信息，其实网络学习更好。那我写：网络学习更好。朋友们，你们能不能用我们讨论过的搜索、整理信息，想想题目、想想观点和原因，写一写初稿呢？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86cc9c611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86cc9c611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朋友们，这就是我们写好的议论文初稿</a:t>
            </a:r>
            <a:r>
              <a:rPr lang="en" sz="1200">
                <a:solidFill>
                  <a:schemeClr val="dk1"/>
                </a:solidFill>
              </a:rPr>
              <a:t>（point to the draft and say ）</a:t>
            </a:r>
            <a:r>
              <a:rPr lang="en" sz="1200"/>
              <a:t>你们看，我们有题目，有观点，还有支持观点的原因，最后又总结了我们的观点。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这些就是我们在怎样写议论文初稿的迷你课上学习的写作目标。希望你们也可以多思考、多查找信息、多写写多练练。再见！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dbb315be7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dbb315be7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review：学习怎样写初稿之前，我们来复习一下</a:t>
            </a:r>
            <a:r>
              <a:rPr lang="en" sz="1200">
                <a:solidFill>
                  <a:schemeClr val="dk1"/>
                </a:solidFill>
              </a:rPr>
              <a:t>上一节迷你课，我们讨论了什么？对，我们学习了一些搜索信息的方法，（click）并用“问卷调查”和“网络信息搜索“ 查找。我们整理了这些信息从而得出我新的观点，觉得网络学习比较好。也在构思图写下了一些原因的关键词。今天我们来好好学习一下怎样写议论文的初稿？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cc9c611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cc9c611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Teach：</a:t>
            </a:r>
            <a:r>
              <a:rPr lang="en" sz="1200" dirty="0">
                <a:solidFill>
                  <a:schemeClr val="dk1"/>
                </a:solidFill>
              </a:rPr>
              <a:t>首先，我们要来看看我们可以用那些句型来写观点和事实？Level K的句子是不是比以前的写作句子长了点？好，我们来看看吧。写观点，我们都知道有两个地方要写。议论文的开头和结尾.......click （put graphic organizer side by side and create 2 or 3 example sentences for 观点：以前我认为在学校学习效果好，现在我觉得网络学习效果更好。/虽然以前我觉得学校学习效果好，但是我现在觉得网络学习效果好。......）when 3 pictures fade out, you can click the page… sentence structure for facts show up ….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86cc9c611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86cc9c611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Engage：(put this empty slide with survey result side by side，model looking at the data again and thinking about the question ...好 还是....? Then write down your opinion ….  效果我不会写，没关系，可以去词汇银行找一找。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86d16766d5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86d16766d5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86cc9c611a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86cc9c611a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Engage：(put this empty slide with survey result and graphic organizer side by side , model looking at the data again and thinking about these sentences…. Then model typing ?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86cc9c611a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86cc9c611a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Engage：(put this empty slide with survey result and graphic organizer side by side , model looking at the data again and thinking about these sentences…. Then model typing ?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86cc9c611a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86cc9c611a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Engage：(put this empty slide with survey result and online article with highlighter side by side , model looking at the data again and thinking about these sentences…. Then model typing 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86cc9c611a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86cc9c611a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Engage：从这些查找到的信息中，我现在真的觉得网络学习效果比较好。好吧，那我可以看看怎么写这个结束句。怎么写呢，我可以回到句型那里看看，有哪个句子可以再次表达我的观点？（link to sentence structure poster）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Google Shape;658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7300" y="0"/>
            <a:ext cx="1766702" cy="7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2538" y="2932050"/>
            <a:ext cx="2211450" cy="2211450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73"/>
          <p:cNvSpPr txBox="1">
            <a:spLocks noGrp="1"/>
          </p:cNvSpPr>
          <p:nvPr>
            <p:ph type="ctrTitle"/>
          </p:nvPr>
        </p:nvSpPr>
        <p:spPr>
          <a:xfrm>
            <a:off x="311708" y="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Opinion Writing Mini Lesson Series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议论文迷你课系列 </a:t>
            </a:r>
            <a:endParaRPr sz="3600"/>
          </a:p>
        </p:txBody>
      </p:sp>
      <p:sp>
        <p:nvSpPr>
          <p:cNvPr id="661" name="Google Shape;661;p73"/>
          <p:cNvSpPr txBox="1">
            <a:spLocks noGrp="1"/>
          </p:cNvSpPr>
          <p:nvPr>
            <p:ph type="subTitle" idx="1"/>
          </p:nvPr>
        </p:nvSpPr>
        <p:spPr>
          <a:xfrm>
            <a:off x="311700" y="19527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First Draft </a:t>
            </a:r>
            <a:endParaRPr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</a:rPr>
              <a:t>写一写初稿</a:t>
            </a:r>
            <a:endParaRPr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Use Level K as an example</a:t>
            </a:r>
            <a:endParaRPr sz="30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82"/>
          <p:cNvSpPr/>
          <p:nvPr/>
        </p:nvSpPr>
        <p:spPr>
          <a:xfrm>
            <a:off x="370675" y="75650"/>
            <a:ext cx="3556200" cy="1925400"/>
          </a:xfrm>
          <a:prstGeom prst="cloudCallout">
            <a:avLst>
              <a:gd name="adj1" fmla="val 40416"/>
              <a:gd name="adj2" fmla="val 45927"/>
            </a:avLst>
          </a:prstGeom>
          <a:solidFill>
            <a:srgbClr val="F9CB9C"/>
          </a:solidFill>
          <a:ln w="9525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82"/>
          <p:cNvSpPr/>
          <p:nvPr/>
        </p:nvSpPr>
        <p:spPr>
          <a:xfrm>
            <a:off x="92950" y="2199738"/>
            <a:ext cx="3279000" cy="2706300"/>
          </a:xfrm>
          <a:prstGeom prst="cloudCallout">
            <a:avLst>
              <a:gd name="adj1" fmla="val 59359"/>
              <a:gd name="adj2" fmla="val -21771"/>
            </a:avLst>
          </a:prstGeom>
          <a:solidFill>
            <a:srgbClr val="CFE2F3"/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0" name="Google Shape;770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7300" y="10038"/>
            <a:ext cx="1766702" cy="769575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82"/>
          <p:cNvSpPr/>
          <p:nvPr/>
        </p:nvSpPr>
        <p:spPr>
          <a:xfrm>
            <a:off x="3371950" y="1405125"/>
            <a:ext cx="3210300" cy="1925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rgbClr val="D9EA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</p:txBody>
      </p:sp>
      <p:sp>
        <p:nvSpPr>
          <p:cNvPr id="772" name="Google Shape;772;p82"/>
          <p:cNvSpPr/>
          <p:nvPr/>
        </p:nvSpPr>
        <p:spPr>
          <a:xfrm>
            <a:off x="5072000" y="117275"/>
            <a:ext cx="2126700" cy="1386600"/>
          </a:xfrm>
          <a:prstGeom prst="cloudCallout">
            <a:avLst>
              <a:gd name="adj1" fmla="val -22495"/>
              <a:gd name="adj2" fmla="val 41504"/>
            </a:avLst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omic Sans MS"/>
                <a:ea typeface="Comic Sans MS"/>
                <a:cs typeface="Comic Sans MS"/>
                <a:sym typeface="Comic Sans MS"/>
              </a:rPr>
              <a:t>关键词：</a:t>
            </a:r>
            <a:r>
              <a:rPr lang="en" sz="1500" b="1">
                <a:latin typeface="Comic Sans MS"/>
                <a:ea typeface="Comic Sans MS"/>
                <a:cs typeface="Comic Sans MS"/>
                <a:sym typeface="Comic Sans MS"/>
              </a:rPr>
              <a:t>网络学习，好</a:t>
            </a:r>
            <a:endParaRPr sz="15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73" name="Google Shape;773;p82"/>
          <p:cNvSpPr/>
          <p:nvPr/>
        </p:nvSpPr>
        <p:spPr>
          <a:xfrm>
            <a:off x="6788462" y="2809975"/>
            <a:ext cx="2083173" cy="1297800"/>
          </a:xfrm>
          <a:prstGeom prst="cloudCallout">
            <a:avLst>
              <a:gd name="adj1" fmla="val -66905"/>
              <a:gd name="adj2" fmla="val -48271"/>
            </a:avLst>
          </a:prstGeom>
          <a:solidFill>
            <a:srgbClr val="EAD1DC"/>
          </a:solidFill>
          <a:ln w="9525" cap="flat" cmpd="sng">
            <a:solidFill>
              <a:srgbClr val="F4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latin typeface="Comic Sans MS"/>
                <a:ea typeface="Comic Sans MS"/>
                <a:cs typeface="Comic Sans MS"/>
                <a:sym typeface="Comic Sans MS"/>
              </a:rPr>
              <a:t>   不能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latin typeface="Comic Sans MS"/>
                <a:ea typeface="Comic Sans MS"/>
                <a:cs typeface="Comic Sans MS"/>
                <a:sym typeface="Comic Sans MS"/>
              </a:rPr>
              <a:t>   太长</a:t>
            </a:r>
            <a:endParaRPr sz="25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74" name="Google Shape;774;p82"/>
          <p:cNvSpPr/>
          <p:nvPr/>
        </p:nvSpPr>
        <p:spPr>
          <a:xfrm>
            <a:off x="4880325" y="1704376"/>
            <a:ext cx="1143000" cy="13866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75" name="Google Shape;775;p82"/>
          <p:cNvSpPr txBox="1"/>
          <p:nvPr/>
        </p:nvSpPr>
        <p:spPr>
          <a:xfrm>
            <a:off x="5152000" y="1608050"/>
            <a:ext cx="696300" cy="1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xxxx</a:t>
            </a:r>
            <a:endParaRPr/>
          </a:p>
        </p:txBody>
      </p:sp>
      <p:sp>
        <p:nvSpPr>
          <p:cNvPr id="776" name="Google Shape;776;p82"/>
          <p:cNvSpPr txBox="1"/>
          <p:nvPr/>
        </p:nvSpPr>
        <p:spPr>
          <a:xfrm>
            <a:off x="4880325" y="1861025"/>
            <a:ext cx="1143000" cy="8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xxxxxxxx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xxxxxxxx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xxxxxxxx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xxxxxxxxxxxxxx…...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endParaRPr/>
          </a:p>
        </p:txBody>
      </p:sp>
      <p:sp>
        <p:nvSpPr>
          <p:cNvPr id="777" name="Google Shape;777;p82"/>
          <p:cNvSpPr txBox="1"/>
          <p:nvPr/>
        </p:nvSpPr>
        <p:spPr>
          <a:xfrm>
            <a:off x="3503275" y="2086075"/>
            <a:ext cx="1368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写题目</a:t>
            </a:r>
            <a:endParaRPr sz="3000" b="1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78" name="Google Shape;778;p82"/>
          <p:cNvSpPr/>
          <p:nvPr/>
        </p:nvSpPr>
        <p:spPr>
          <a:xfrm>
            <a:off x="4933050" y="1608050"/>
            <a:ext cx="981000" cy="359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79" name="Google Shape;779;p82"/>
          <p:cNvCxnSpPr/>
          <p:nvPr/>
        </p:nvCxnSpPr>
        <p:spPr>
          <a:xfrm rot="10800000" flipH="1">
            <a:off x="4247250" y="1890600"/>
            <a:ext cx="697500" cy="381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780" name="Google Shape;780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2700" y="1405125"/>
            <a:ext cx="1984275" cy="12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1924" y="373276"/>
            <a:ext cx="2492698" cy="1129750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82"/>
          <p:cNvSpPr/>
          <p:nvPr/>
        </p:nvSpPr>
        <p:spPr>
          <a:xfrm>
            <a:off x="3374625" y="3291475"/>
            <a:ext cx="3391200" cy="1785300"/>
          </a:xfrm>
          <a:prstGeom prst="cloudCallout">
            <a:avLst>
              <a:gd name="adj1" fmla="val -1212"/>
              <a:gd name="adj2" fmla="val -45266"/>
            </a:avLst>
          </a:prstGeom>
          <a:solidFill>
            <a:srgbClr val="D9D2E9"/>
          </a:solidFill>
          <a:ln w="9525" cap="flat" cmpd="sng">
            <a:solidFill>
              <a:srgbClr val="D9D2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3" name="Google Shape;783;p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96163" y="3505838"/>
            <a:ext cx="2345250" cy="112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8450" y="2496175"/>
            <a:ext cx="1670601" cy="1925400"/>
          </a:xfrm>
          <a:prstGeom prst="rect">
            <a:avLst/>
          </a:prstGeom>
          <a:noFill/>
          <a:ln w="9525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" name="Google Shape;789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7300" y="0"/>
            <a:ext cx="1766702" cy="7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450" y="253575"/>
            <a:ext cx="1877225" cy="5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83"/>
          <p:cNvSpPr/>
          <p:nvPr/>
        </p:nvSpPr>
        <p:spPr>
          <a:xfrm>
            <a:off x="823600" y="891750"/>
            <a:ext cx="7617600" cy="6243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83"/>
          <p:cNvSpPr/>
          <p:nvPr/>
        </p:nvSpPr>
        <p:spPr>
          <a:xfrm>
            <a:off x="3604750" y="366075"/>
            <a:ext cx="1766700" cy="6081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题目</a:t>
            </a:r>
            <a:endParaRPr sz="2100"/>
          </a:p>
        </p:txBody>
      </p:sp>
      <p:sp>
        <p:nvSpPr>
          <p:cNvPr id="793" name="Google Shape;793;p83"/>
          <p:cNvSpPr txBox="1"/>
          <p:nvPr/>
        </p:nvSpPr>
        <p:spPr>
          <a:xfrm>
            <a:off x="5503275" y="159900"/>
            <a:ext cx="19482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名字：</a:t>
            </a:r>
            <a:r>
              <a:rPr lang="en" u="sng"/>
              <a:t>__小园_____</a:t>
            </a: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日期: </a:t>
            </a:r>
            <a:r>
              <a:rPr lang="en" u="sng"/>
              <a:t>2020年8月5日</a:t>
            </a:r>
            <a:endParaRPr u="sng"/>
          </a:p>
        </p:txBody>
      </p:sp>
      <p:pic>
        <p:nvPicPr>
          <p:cNvPr id="794" name="Google Shape;794;p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925" y="1613250"/>
            <a:ext cx="8390399" cy="3370626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83"/>
          <p:cNvSpPr txBox="1"/>
          <p:nvPr/>
        </p:nvSpPr>
        <p:spPr>
          <a:xfrm>
            <a:off x="2287300" y="2149300"/>
            <a:ext cx="60195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学校学习效果好还是网络学习效果好？以</a:t>
            </a:r>
            <a:endParaRPr sz="2500"/>
          </a:p>
        </p:txBody>
      </p:sp>
      <p:sp>
        <p:nvSpPr>
          <p:cNvPr id="796" name="Google Shape;796;p83"/>
          <p:cNvSpPr txBox="1"/>
          <p:nvPr/>
        </p:nvSpPr>
        <p:spPr>
          <a:xfrm>
            <a:off x="1679150" y="2808975"/>
            <a:ext cx="66276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前我觉得学校学校效果好，可是现在觉得网络</a:t>
            </a:r>
            <a:endParaRPr sz="2500"/>
          </a:p>
        </p:txBody>
      </p:sp>
      <p:sp>
        <p:nvSpPr>
          <p:cNvPr id="797" name="Google Shape;797;p83"/>
          <p:cNvSpPr txBox="1"/>
          <p:nvPr/>
        </p:nvSpPr>
        <p:spPr>
          <a:xfrm>
            <a:off x="1679150" y="3489275"/>
            <a:ext cx="3556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学习效果更好。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83"/>
          <p:cNvSpPr txBox="1"/>
          <p:nvPr/>
        </p:nvSpPr>
        <p:spPr>
          <a:xfrm>
            <a:off x="3117125" y="997800"/>
            <a:ext cx="24840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     </a:t>
            </a:r>
            <a:r>
              <a:rPr lang="en" sz="1500">
                <a:solidFill>
                  <a:srgbClr val="FF0000"/>
                </a:solidFill>
              </a:rPr>
              <a:t>   </a:t>
            </a:r>
            <a:r>
              <a:rPr lang="en" sz="2000">
                <a:solidFill>
                  <a:srgbClr val="FF0000"/>
                </a:solidFill>
              </a:rPr>
              <a:t> </a:t>
            </a:r>
            <a:r>
              <a:rPr lang="en" sz="2100">
                <a:solidFill>
                  <a:srgbClr val="FF0000"/>
                </a:solidFill>
              </a:rPr>
              <a:t>网络学习更好</a:t>
            </a:r>
            <a:endParaRPr sz="21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84"/>
          <p:cNvSpPr txBox="1">
            <a:spLocks noGrp="1"/>
          </p:cNvSpPr>
          <p:nvPr>
            <p:ph type="body" idx="1"/>
          </p:nvPr>
        </p:nvSpPr>
        <p:spPr>
          <a:xfrm>
            <a:off x="0" y="59625"/>
            <a:ext cx="9144000" cy="4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K.W.1.A.1 能够在文章的开头用 1-2 句话清楚写出自己的观点 State an opinion clearly with 1-2 sentences at the beginning of the text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K.W.4.1.1 能够根据观点/主题写题目 Provide a title suitable for the opinion or main point described in the text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K.W.1.B.1 能够用 2 个以上不同的原因支持观点，原因阐述合理、不矛盾 Provide 2 or more logically ordered reasons which support the opinion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K.W.1.B.2 每个原因都能够提供具体事例支持观点 Support each reason with specific example (for example, you used survey results)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K.W.4.1.7 包含 1 个运用论证方法的句子（举例） Use a strategy such as examples to support the opinion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K.W.1.C.1 句子结构有承接关系，包含因果关系、转折关系、选择关系或并列关系的句子，全文包含 2 个以上非 重复关联词，比如包含关联词“和、也、还有、可是、因为、就、因为...所以、又...又、一会...一会、而 且、是...还是、如果...就、不是...就是、虽然...但是、不但...而且、却、要是...就、一边...一边、先... 再、有的...有的、一...就”...” Use 2 or more non repeating linking words and phrases (e.g. therefore, still) to connect ideas within categories of information. Examples shown in Chinese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K.W.1.D.1 能够在结尾用 2-3 句话总结自己的观点 Use 2-3 sentences to provide a concluding statement related to the opinion presented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04" name="Google Shape;804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7300" y="228600"/>
            <a:ext cx="1766702" cy="76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7300" y="0"/>
            <a:ext cx="1766702" cy="7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575" y="1200975"/>
            <a:ext cx="8716849" cy="29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575" y="769575"/>
            <a:ext cx="8210302" cy="395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5152" y="1045250"/>
            <a:ext cx="8726399" cy="395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7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3000" y="68075"/>
            <a:ext cx="7328701" cy="493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Google Shape;675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3400" y="55500"/>
            <a:ext cx="1293875" cy="10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7300" y="10038"/>
            <a:ext cx="1766702" cy="7695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77" name="Google Shape;677;p75"/>
          <p:cNvGraphicFramePr/>
          <p:nvPr/>
        </p:nvGraphicFramePr>
        <p:xfrm>
          <a:off x="245400" y="1146400"/>
          <a:ext cx="8666700" cy="3809970"/>
        </p:xfrm>
        <a:graphic>
          <a:graphicData uri="http://schemas.openxmlformats.org/drawingml/2006/table">
            <a:tbl>
              <a:tblPr>
                <a:noFill/>
                <a:tableStyleId>{B886914E-186D-4BFB-9291-C267D141F097}</a:tableStyleId>
              </a:tblPr>
              <a:tblGrid>
                <a:gridCol w="433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5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R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78" name="Google Shape;678;p75"/>
          <p:cNvPicPr preferRelativeResize="0"/>
          <p:nvPr/>
        </p:nvPicPr>
        <p:blipFill rotWithShape="1">
          <a:blip r:embed="rId5">
            <a:alphaModFix/>
          </a:blip>
          <a:srcRect l="9733" r="11196" b="13262"/>
          <a:stretch/>
        </p:blipFill>
        <p:spPr>
          <a:xfrm>
            <a:off x="5881500" y="197750"/>
            <a:ext cx="910225" cy="880425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75"/>
          <p:cNvSpPr txBox="1"/>
          <p:nvPr/>
        </p:nvSpPr>
        <p:spPr>
          <a:xfrm>
            <a:off x="411300" y="1345275"/>
            <a:ext cx="3246900" cy="27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75"/>
          <p:cNvSpPr txBox="1"/>
          <p:nvPr/>
        </p:nvSpPr>
        <p:spPr>
          <a:xfrm>
            <a:off x="339300" y="1221600"/>
            <a:ext cx="40920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/>
              <a:t>以前, 我</a:t>
            </a:r>
            <a:r>
              <a:rPr lang="en" sz="1700" dirty="0">
                <a:solidFill>
                  <a:srgbClr val="FF0000"/>
                </a:solidFill>
              </a:rPr>
              <a:t>觉得</a:t>
            </a:r>
            <a:r>
              <a:rPr lang="en" sz="1700" dirty="0"/>
              <a:t>___________, 可是现在我</a:t>
            </a:r>
            <a:r>
              <a:rPr lang="en" sz="1700" dirty="0">
                <a:solidFill>
                  <a:srgbClr val="FF0000"/>
                </a:solidFill>
              </a:rPr>
              <a:t>觉得</a:t>
            </a:r>
            <a:r>
              <a:rPr lang="en" sz="1700" dirty="0"/>
              <a:t>____________。</a:t>
            </a:r>
            <a:endParaRPr sz="1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/>
              <a:t>以前，我</a:t>
            </a:r>
            <a:r>
              <a:rPr lang="en" sz="1700" dirty="0">
                <a:solidFill>
                  <a:srgbClr val="FF0000"/>
                </a:solidFill>
              </a:rPr>
              <a:t>想</a:t>
            </a:r>
            <a:r>
              <a:rPr lang="en" sz="1700" dirty="0"/>
              <a:t>____________, 可是现在我</a:t>
            </a:r>
            <a:r>
              <a:rPr lang="en" sz="1700" dirty="0">
                <a:solidFill>
                  <a:srgbClr val="FF0000"/>
                </a:solidFill>
              </a:rPr>
              <a:t>想</a:t>
            </a:r>
            <a:r>
              <a:rPr lang="en" sz="1700" dirty="0"/>
              <a:t>______________。</a:t>
            </a:r>
            <a:endParaRPr sz="1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/>
              <a:t>以前，我</a:t>
            </a:r>
            <a:r>
              <a:rPr lang="en" sz="1700" dirty="0">
                <a:solidFill>
                  <a:srgbClr val="FF0000"/>
                </a:solidFill>
              </a:rPr>
              <a:t>认为</a:t>
            </a:r>
            <a:r>
              <a:rPr lang="en" sz="1700" dirty="0"/>
              <a:t>______________, 可是现在我</a:t>
            </a:r>
            <a:r>
              <a:rPr lang="en" sz="1700" dirty="0">
                <a:solidFill>
                  <a:srgbClr val="FF0000"/>
                </a:solidFill>
              </a:rPr>
              <a:t>认为</a:t>
            </a:r>
            <a:r>
              <a:rPr lang="en" sz="1700" dirty="0"/>
              <a:t>______________。</a:t>
            </a:r>
            <a:endParaRPr sz="1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FF0000"/>
                </a:solidFill>
              </a:rPr>
              <a:t>如果</a:t>
            </a:r>
            <a:r>
              <a:rPr lang="en" sz="1700" dirty="0"/>
              <a:t>________________, ____</a:t>
            </a:r>
            <a:r>
              <a:rPr lang="en" sz="1700" dirty="0">
                <a:solidFill>
                  <a:srgbClr val="FF0000"/>
                </a:solidFill>
              </a:rPr>
              <a:t>就</a:t>
            </a:r>
            <a:r>
              <a:rPr lang="en" sz="1700" dirty="0"/>
              <a:t>________________。 </a:t>
            </a:r>
            <a:endParaRPr sz="1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FF0000"/>
                </a:solidFill>
              </a:rPr>
              <a:t>虽然</a:t>
            </a:r>
            <a:r>
              <a:rPr lang="en" sz="1700" dirty="0"/>
              <a:t>________________, </a:t>
            </a:r>
            <a:r>
              <a:rPr lang="en" sz="1700" dirty="0">
                <a:solidFill>
                  <a:srgbClr val="FF0000"/>
                </a:solidFill>
              </a:rPr>
              <a:t>但是</a:t>
            </a:r>
            <a:r>
              <a:rPr lang="en" sz="1700" dirty="0"/>
              <a:t>_________________ 。</a:t>
            </a:r>
            <a:endParaRPr sz="1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</p:txBody>
      </p:sp>
      <p:pic>
        <p:nvPicPr>
          <p:cNvPr id="681" name="Google Shape;681;p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52638" y="568350"/>
            <a:ext cx="4041801" cy="234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7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70300" y="2913473"/>
            <a:ext cx="4041798" cy="2247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7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17438" y="677825"/>
            <a:ext cx="3553699" cy="448905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75"/>
          <p:cNvSpPr txBox="1"/>
          <p:nvPr/>
        </p:nvSpPr>
        <p:spPr>
          <a:xfrm>
            <a:off x="4709575" y="1355600"/>
            <a:ext cx="3947700" cy="31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FF0000"/>
                </a:solidFill>
              </a:rPr>
              <a:t>通过</a:t>
            </a:r>
            <a:r>
              <a:rPr lang="en" sz="1700" dirty="0"/>
              <a:t>__________(问卷调查），我</a:t>
            </a:r>
            <a:r>
              <a:rPr lang="en" sz="1700" dirty="0">
                <a:solidFill>
                  <a:srgbClr val="FF0000"/>
                </a:solidFill>
              </a:rPr>
              <a:t>看到</a:t>
            </a:r>
            <a:r>
              <a:rPr lang="en" sz="1700" dirty="0"/>
              <a:t>_____(%) 的人</a:t>
            </a:r>
            <a:r>
              <a:rPr lang="en" sz="1700" dirty="0">
                <a:solidFill>
                  <a:srgbClr val="FF0000"/>
                </a:solidFill>
              </a:rPr>
              <a:t>认为/想/觉得</a:t>
            </a:r>
            <a:r>
              <a:rPr lang="en" sz="1700" dirty="0">
                <a:solidFill>
                  <a:schemeClr val="tx1"/>
                </a:solidFill>
              </a:rPr>
              <a:t>_</a:t>
            </a:r>
            <a:r>
              <a:rPr lang="en" sz="1700" dirty="0"/>
              <a:t>________。</a:t>
            </a:r>
            <a:endParaRPr sz="1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FF0000"/>
                </a:solidFill>
              </a:rPr>
              <a:t>因为</a:t>
            </a:r>
            <a:r>
              <a:rPr lang="en" sz="1700" dirty="0"/>
              <a:t>_______________, </a:t>
            </a:r>
            <a:r>
              <a:rPr lang="en" sz="1700" dirty="0">
                <a:solidFill>
                  <a:srgbClr val="FF0000"/>
                </a:solidFill>
              </a:rPr>
              <a:t>所以</a:t>
            </a:r>
            <a:r>
              <a:rPr lang="en" sz="1700" dirty="0"/>
              <a:t>______________。</a:t>
            </a:r>
            <a:endParaRPr sz="1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/>
              <a:t>_______ </a:t>
            </a:r>
            <a:r>
              <a:rPr lang="en" sz="1700" dirty="0">
                <a:solidFill>
                  <a:srgbClr val="FF0000"/>
                </a:solidFill>
              </a:rPr>
              <a:t>可以</a:t>
            </a:r>
            <a:r>
              <a:rPr lang="en" sz="1700" dirty="0">
                <a:solidFill>
                  <a:schemeClr val="tx1"/>
                </a:solidFill>
              </a:rPr>
              <a:t>__</a:t>
            </a:r>
            <a:r>
              <a:rPr lang="en" sz="1700" dirty="0"/>
              <a:t>___, </a:t>
            </a:r>
            <a:r>
              <a:rPr lang="en" sz="1700" dirty="0">
                <a:solidFill>
                  <a:srgbClr val="FF0000"/>
                </a:solidFill>
              </a:rPr>
              <a:t>也</a:t>
            </a:r>
            <a:r>
              <a:rPr lang="en" sz="1700" dirty="0"/>
              <a:t>__________。</a:t>
            </a:r>
            <a:endParaRPr sz="1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/>
              <a:t>_________ </a:t>
            </a:r>
            <a:r>
              <a:rPr lang="en" sz="1700" dirty="0">
                <a:solidFill>
                  <a:srgbClr val="FF0000"/>
                </a:solidFill>
              </a:rPr>
              <a:t>又</a:t>
            </a:r>
            <a:r>
              <a:rPr lang="en" sz="1700" dirty="0">
                <a:solidFill>
                  <a:schemeClr val="tx1"/>
                </a:solidFill>
              </a:rPr>
              <a:t>__</a:t>
            </a:r>
            <a:r>
              <a:rPr lang="en" sz="1700" dirty="0"/>
              <a:t>_______, ________</a:t>
            </a:r>
            <a:r>
              <a:rPr lang="en" sz="1700" dirty="0">
                <a:solidFill>
                  <a:srgbClr val="FF0000"/>
                </a:solidFill>
              </a:rPr>
              <a:t>又</a:t>
            </a:r>
            <a:r>
              <a:rPr lang="en" sz="1700" dirty="0"/>
              <a:t>__________。</a:t>
            </a:r>
            <a:endParaRPr sz="1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/>
              <a:t>…….</a:t>
            </a:r>
            <a:endParaRPr sz="1700" dirty="0"/>
          </a:p>
        </p:txBody>
      </p:sp>
      <p:pic>
        <p:nvPicPr>
          <p:cNvPr id="12" name="Google Shape;683;p75">
            <a:extLst>
              <a:ext uri="{FF2B5EF4-FFF2-40B4-BE49-F238E27FC236}">
                <a16:creationId xmlns:a16="http://schemas.microsoft.com/office/drawing/2014/main" id="{C5A78580-BEC6-4673-BCA4-9286DD6F7870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69838" y="830225"/>
            <a:ext cx="3553699" cy="448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7300" y="0"/>
            <a:ext cx="1766702" cy="7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450" y="253575"/>
            <a:ext cx="1877225" cy="5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76"/>
          <p:cNvSpPr/>
          <p:nvPr/>
        </p:nvSpPr>
        <p:spPr>
          <a:xfrm>
            <a:off x="823600" y="891750"/>
            <a:ext cx="7617600" cy="6243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76"/>
          <p:cNvSpPr/>
          <p:nvPr/>
        </p:nvSpPr>
        <p:spPr>
          <a:xfrm>
            <a:off x="3604750" y="366075"/>
            <a:ext cx="1766700" cy="6081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题目</a:t>
            </a:r>
            <a:endParaRPr sz="2100"/>
          </a:p>
        </p:txBody>
      </p:sp>
      <p:sp>
        <p:nvSpPr>
          <p:cNvPr id="693" name="Google Shape;693;p76"/>
          <p:cNvSpPr txBox="1"/>
          <p:nvPr/>
        </p:nvSpPr>
        <p:spPr>
          <a:xfrm>
            <a:off x="5503275" y="159900"/>
            <a:ext cx="19482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名字：</a:t>
            </a:r>
            <a:r>
              <a:rPr lang="en" u="sng"/>
              <a:t>__小园_____</a:t>
            </a: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日期: </a:t>
            </a:r>
            <a:r>
              <a:rPr lang="en" u="sng"/>
              <a:t>2020年8月5日</a:t>
            </a:r>
            <a:endParaRPr u="sng"/>
          </a:p>
        </p:txBody>
      </p:sp>
      <p:pic>
        <p:nvPicPr>
          <p:cNvPr id="694" name="Google Shape;694;p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925" y="1613250"/>
            <a:ext cx="8390399" cy="3370626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76"/>
          <p:cNvSpPr txBox="1"/>
          <p:nvPr/>
        </p:nvSpPr>
        <p:spPr>
          <a:xfrm>
            <a:off x="2287300" y="2149300"/>
            <a:ext cx="60195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学校学习效果好还是网络学习效果好？以</a:t>
            </a:r>
            <a:endParaRPr sz="2500"/>
          </a:p>
        </p:txBody>
      </p:sp>
      <p:sp>
        <p:nvSpPr>
          <p:cNvPr id="696" name="Google Shape;696;p76"/>
          <p:cNvSpPr txBox="1"/>
          <p:nvPr/>
        </p:nvSpPr>
        <p:spPr>
          <a:xfrm>
            <a:off x="1545928" y="2808975"/>
            <a:ext cx="6895271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/>
              <a:t>前</a:t>
            </a:r>
            <a:r>
              <a:rPr lang="zh-CN" altLang="en-US" sz="2500" dirty="0"/>
              <a:t>，</a:t>
            </a:r>
            <a:r>
              <a:rPr lang="en" sz="2500" dirty="0"/>
              <a:t>我觉得学校学习效果好，可是现在</a:t>
            </a:r>
            <a:r>
              <a:rPr lang="zh-CN" altLang="en-US" sz="2500" dirty="0"/>
              <a:t>，我</a:t>
            </a:r>
            <a:r>
              <a:rPr lang="en" sz="2500" dirty="0"/>
              <a:t>觉得</a:t>
            </a:r>
            <a:endParaRPr sz="2500" dirty="0"/>
          </a:p>
        </p:txBody>
      </p:sp>
      <p:sp>
        <p:nvSpPr>
          <p:cNvPr id="697" name="Google Shape;697;p76"/>
          <p:cNvSpPr txBox="1"/>
          <p:nvPr/>
        </p:nvSpPr>
        <p:spPr>
          <a:xfrm>
            <a:off x="1679150" y="3489275"/>
            <a:ext cx="3556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n-US" sz="2500" dirty="0">
                <a:solidFill>
                  <a:schemeClr val="dk1"/>
                </a:solidFill>
              </a:rPr>
              <a:t>网络</a:t>
            </a:r>
            <a:r>
              <a:rPr lang="en" sz="2500" dirty="0">
                <a:solidFill>
                  <a:schemeClr val="dk1"/>
                </a:solidFill>
              </a:rPr>
              <a:t>学习效果更好。</a:t>
            </a:r>
            <a:endParaRPr sz="2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9100" y="91525"/>
            <a:ext cx="5308250" cy="476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7300" y="0"/>
            <a:ext cx="1766702" cy="769575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77"/>
          <p:cNvSpPr txBox="1"/>
          <p:nvPr/>
        </p:nvSpPr>
        <p:spPr>
          <a:xfrm>
            <a:off x="3047200" y="363975"/>
            <a:ext cx="18243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/>
              <a:t> 词汇银行</a:t>
            </a:r>
            <a:endParaRPr sz="2100" b="1"/>
          </a:p>
        </p:txBody>
      </p:sp>
      <p:sp>
        <p:nvSpPr>
          <p:cNvPr id="705" name="Google Shape;705;p77"/>
          <p:cNvSpPr/>
          <p:nvPr/>
        </p:nvSpPr>
        <p:spPr>
          <a:xfrm>
            <a:off x="4270825" y="3078125"/>
            <a:ext cx="648900" cy="2988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效果</a:t>
            </a:r>
            <a:endParaRPr sz="1700"/>
          </a:p>
        </p:txBody>
      </p:sp>
      <p:sp>
        <p:nvSpPr>
          <p:cNvPr id="706" name="Google Shape;706;p77"/>
          <p:cNvSpPr/>
          <p:nvPr/>
        </p:nvSpPr>
        <p:spPr>
          <a:xfrm>
            <a:off x="4267075" y="2313925"/>
            <a:ext cx="656400" cy="2988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灵活</a:t>
            </a:r>
            <a:endParaRPr sz="1800"/>
          </a:p>
        </p:txBody>
      </p:sp>
      <p:sp>
        <p:nvSpPr>
          <p:cNvPr id="707" name="Google Shape;707;p77"/>
          <p:cNvSpPr/>
          <p:nvPr/>
        </p:nvSpPr>
        <p:spPr>
          <a:xfrm>
            <a:off x="4048975" y="3833450"/>
            <a:ext cx="1092600" cy="3801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学习方法</a:t>
            </a:r>
            <a:endParaRPr sz="1700"/>
          </a:p>
        </p:txBody>
      </p:sp>
      <p:sp>
        <p:nvSpPr>
          <p:cNvPr id="708" name="Google Shape;708;p77"/>
          <p:cNvSpPr/>
          <p:nvPr/>
        </p:nvSpPr>
        <p:spPr>
          <a:xfrm>
            <a:off x="4262675" y="1931825"/>
            <a:ext cx="618600" cy="2988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方式</a:t>
            </a:r>
            <a:endParaRPr sz="1700"/>
          </a:p>
        </p:txBody>
      </p:sp>
      <p:sp>
        <p:nvSpPr>
          <p:cNvPr id="709" name="Google Shape;709;p77"/>
          <p:cNvSpPr/>
          <p:nvPr/>
        </p:nvSpPr>
        <p:spPr>
          <a:xfrm>
            <a:off x="4265425" y="1571875"/>
            <a:ext cx="618600" cy="2988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安排</a:t>
            </a:r>
            <a:endParaRPr sz="1700"/>
          </a:p>
        </p:txBody>
      </p:sp>
      <p:sp>
        <p:nvSpPr>
          <p:cNvPr id="710" name="Google Shape;710;p77"/>
          <p:cNvSpPr/>
          <p:nvPr/>
        </p:nvSpPr>
        <p:spPr>
          <a:xfrm>
            <a:off x="2743050" y="2313925"/>
            <a:ext cx="618600" cy="2988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移动</a:t>
            </a:r>
            <a:endParaRPr sz="1700"/>
          </a:p>
        </p:txBody>
      </p:sp>
      <p:sp>
        <p:nvSpPr>
          <p:cNvPr id="711" name="Google Shape;711;p77"/>
          <p:cNvSpPr/>
          <p:nvPr/>
        </p:nvSpPr>
        <p:spPr>
          <a:xfrm rot="1489">
            <a:off x="2701350" y="2739799"/>
            <a:ext cx="692400" cy="298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 宠物</a:t>
            </a:r>
            <a:endParaRPr sz="1700"/>
          </a:p>
        </p:txBody>
      </p:sp>
      <p:sp>
        <p:nvSpPr>
          <p:cNvPr id="712" name="Google Shape;712;p77"/>
          <p:cNvSpPr/>
          <p:nvPr/>
        </p:nvSpPr>
        <p:spPr>
          <a:xfrm rot="1571">
            <a:off x="4267075" y="2696175"/>
            <a:ext cx="656400" cy="298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选择</a:t>
            </a:r>
            <a:endParaRPr sz="1700"/>
          </a:p>
        </p:txBody>
      </p:sp>
      <p:sp>
        <p:nvSpPr>
          <p:cNvPr id="713" name="Google Shape;713;p77"/>
          <p:cNvSpPr/>
          <p:nvPr/>
        </p:nvSpPr>
        <p:spPr>
          <a:xfrm>
            <a:off x="2738250" y="1953100"/>
            <a:ext cx="618600" cy="278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  累</a:t>
            </a:r>
            <a:endParaRPr sz="1700"/>
          </a:p>
        </p:txBody>
      </p:sp>
      <p:sp>
        <p:nvSpPr>
          <p:cNvPr id="714" name="Google Shape;714;p77"/>
          <p:cNvSpPr/>
          <p:nvPr/>
        </p:nvSpPr>
        <p:spPr>
          <a:xfrm rot="-1571">
            <a:off x="4267075" y="3460382"/>
            <a:ext cx="656400" cy="298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户外</a:t>
            </a:r>
            <a:endParaRPr sz="1700"/>
          </a:p>
        </p:txBody>
      </p:sp>
      <p:sp>
        <p:nvSpPr>
          <p:cNvPr id="715" name="Google Shape;715;p77"/>
          <p:cNvSpPr/>
          <p:nvPr/>
        </p:nvSpPr>
        <p:spPr>
          <a:xfrm rot="3164">
            <a:off x="2721600" y="1572174"/>
            <a:ext cx="651900" cy="2982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讨论</a:t>
            </a:r>
            <a:endParaRPr sz="1700"/>
          </a:p>
        </p:txBody>
      </p:sp>
      <p:sp>
        <p:nvSpPr>
          <p:cNvPr id="716" name="Google Shape;716;p77"/>
          <p:cNvSpPr/>
          <p:nvPr/>
        </p:nvSpPr>
        <p:spPr>
          <a:xfrm>
            <a:off x="2604300" y="1191700"/>
            <a:ext cx="886500" cy="2988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图书馆</a:t>
            </a:r>
            <a:endParaRPr sz="1700"/>
          </a:p>
        </p:txBody>
      </p:sp>
      <p:sp>
        <p:nvSpPr>
          <p:cNvPr id="717" name="Google Shape;717;p77"/>
          <p:cNvSpPr/>
          <p:nvPr/>
        </p:nvSpPr>
        <p:spPr>
          <a:xfrm>
            <a:off x="4262550" y="1211925"/>
            <a:ext cx="618900" cy="2988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更好</a:t>
            </a:r>
            <a:endParaRPr sz="1700"/>
          </a:p>
        </p:txBody>
      </p:sp>
      <p:sp>
        <p:nvSpPr>
          <p:cNvPr id="718" name="Google Shape;718;p77"/>
          <p:cNvSpPr/>
          <p:nvPr/>
        </p:nvSpPr>
        <p:spPr>
          <a:xfrm>
            <a:off x="2719350" y="3140900"/>
            <a:ext cx="656400" cy="2988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比较</a:t>
            </a:r>
            <a:endParaRPr sz="1700"/>
          </a:p>
        </p:txBody>
      </p:sp>
      <p:sp>
        <p:nvSpPr>
          <p:cNvPr id="719" name="Google Shape;719;p77"/>
          <p:cNvSpPr/>
          <p:nvPr/>
        </p:nvSpPr>
        <p:spPr>
          <a:xfrm>
            <a:off x="4262700" y="829825"/>
            <a:ext cx="618600" cy="2988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超过</a:t>
            </a:r>
            <a:endParaRPr sz="1700"/>
          </a:p>
        </p:txBody>
      </p:sp>
      <p:sp>
        <p:nvSpPr>
          <p:cNvPr id="720" name="Google Shape;720;p77"/>
          <p:cNvSpPr/>
          <p:nvPr/>
        </p:nvSpPr>
        <p:spPr>
          <a:xfrm>
            <a:off x="2722050" y="3534650"/>
            <a:ext cx="651000" cy="2988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将近</a:t>
            </a:r>
            <a:endParaRPr sz="1700"/>
          </a:p>
        </p:txBody>
      </p:sp>
      <p:sp>
        <p:nvSpPr>
          <p:cNvPr id="721" name="Google Shape;721;p77"/>
          <p:cNvSpPr/>
          <p:nvPr/>
        </p:nvSpPr>
        <p:spPr>
          <a:xfrm>
            <a:off x="2724150" y="3928400"/>
            <a:ext cx="656400" cy="2988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选择</a:t>
            </a:r>
            <a:endParaRPr sz="1700"/>
          </a:p>
        </p:txBody>
      </p:sp>
      <p:sp>
        <p:nvSpPr>
          <p:cNvPr id="722" name="Google Shape;722;p77"/>
          <p:cNvSpPr/>
          <p:nvPr/>
        </p:nvSpPr>
        <p:spPr>
          <a:xfrm>
            <a:off x="2604300" y="831925"/>
            <a:ext cx="886500" cy="278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足够的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" name="Google Shape;727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225" y="510350"/>
            <a:ext cx="8448776" cy="450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7300" y="0"/>
            <a:ext cx="1766702" cy="7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5450" y="253575"/>
            <a:ext cx="1877225" cy="5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78"/>
          <p:cNvSpPr txBox="1"/>
          <p:nvPr/>
        </p:nvSpPr>
        <p:spPr>
          <a:xfrm>
            <a:off x="2122400" y="1149425"/>
            <a:ext cx="6555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  </a:t>
            </a:r>
            <a:r>
              <a:rPr lang="en" sz="2500">
                <a:solidFill>
                  <a:srgbClr val="FF0000"/>
                </a:solidFill>
              </a:rPr>
              <a:t>通过</a:t>
            </a:r>
            <a:r>
              <a:rPr lang="en" sz="2500"/>
              <a:t>问卷调查，我</a:t>
            </a:r>
            <a:r>
              <a:rPr lang="en" sz="2500">
                <a:solidFill>
                  <a:srgbClr val="FF0000"/>
                </a:solidFill>
              </a:rPr>
              <a:t>看到</a:t>
            </a:r>
            <a:r>
              <a:rPr lang="en" sz="2500"/>
              <a:t>选择</a:t>
            </a:r>
            <a:r>
              <a:rPr lang="en" sz="2500">
                <a:solidFill>
                  <a:schemeClr val="dk1"/>
                </a:solidFill>
              </a:rPr>
              <a:t>网络学习效果好</a:t>
            </a:r>
            <a:endParaRPr sz="2500"/>
          </a:p>
        </p:txBody>
      </p:sp>
      <p:sp>
        <p:nvSpPr>
          <p:cNvPr id="731" name="Google Shape;731;p78"/>
          <p:cNvSpPr txBox="1"/>
          <p:nvPr/>
        </p:nvSpPr>
        <p:spPr>
          <a:xfrm>
            <a:off x="1360925" y="1838575"/>
            <a:ext cx="73788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  的人中，超过60%的人</a:t>
            </a:r>
            <a:r>
              <a:rPr lang="en" sz="2500">
                <a:solidFill>
                  <a:srgbClr val="FF0000"/>
                </a:solidFill>
              </a:rPr>
              <a:t>认为</a:t>
            </a:r>
            <a:r>
              <a:rPr lang="en" sz="2500"/>
              <a:t>好处是不用早起上学。</a:t>
            </a:r>
            <a:endParaRPr sz="2500"/>
          </a:p>
        </p:txBody>
      </p:sp>
      <p:sp>
        <p:nvSpPr>
          <p:cNvPr id="732" name="Google Shape;732;p78"/>
          <p:cNvSpPr txBox="1"/>
          <p:nvPr/>
        </p:nvSpPr>
        <p:spPr>
          <a:xfrm>
            <a:off x="1528400" y="2527725"/>
            <a:ext cx="70878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</a:rPr>
              <a:t>我</a:t>
            </a:r>
            <a:r>
              <a:rPr lang="en" sz="2500">
                <a:solidFill>
                  <a:srgbClr val="FF0000"/>
                </a:solidFill>
              </a:rPr>
              <a:t>也</a:t>
            </a:r>
            <a:r>
              <a:rPr lang="en" sz="2500">
                <a:solidFill>
                  <a:schemeClr val="dk1"/>
                </a:solidFill>
              </a:rPr>
              <a:t>看到有将近60%的人认为网络学习不累。看</a:t>
            </a:r>
            <a:endParaRPr/>
          </a:p>
        </p:txBody>
      </p:sp>
      <p:sp>
        <p:nvSpPr>
          <p:cNvPr id="733" name="Google Shape;733;p78"/>
          <p:cNvSpPr txBox="1"/>
          <p:nvPr/>
        </p:nvSpPr>
        <p:spPr>
          <a:xfrm>
            <a:off x="1360925" y="3192725"/>
            <a:ext cx="74892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/>
              <a:t>  起来</a:t>
            </a:r>
            <a:r>
              <a:rPr lang="en" sz="2500" dirty="0">
                <a:solidFill>
                  <a:schemeClr val="dk1"/>
                </a:solidFill>
              </a:rPr>
              <a:t>多睡点觉对</a:t>
            </a:r>
            <a:r>
              <a:rPr lang="en" sz="2500" dirty="0"/>
              <a:t>身体好！身体好，学习效果也好。</a:t>
            </a:r>
            <a:endParaRPr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225" y="510350"/>
            <a:ext cx="8448776" cy="450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7300" y="0"/>
            <a:ext cx="1766702" cy="7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5450" y="253575"/>
            <a:ext cx="1877225" cy="5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79"/>
          <p:cNvSpPr/>
          <p:nvPr/>
        </p:nvSpPr>
        <p:spPr>
          <a:xfrm>
            <a:off x="4843575" y="623750"/>
            <a:ext cx="350400" cy="28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二</a:t>
            </a:r>
            <a:endParaRPr b="1"/>
          </a:p>
        </p:txBody>
      </p:sp>
      <p:sp>
        <p:nvSpPr>
          <p:cNvPr id="742" name="Google Shape;742;p79"/>
          <p:cNvSpPr txBox="1"/>
          <p:nvPr/>
        </p:nvSpPr>
        <p:spPr>
          <a:xfrm>
            <a:off x="2122400" y="1149425"/>
            <a:ext cx="65556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/>
              <a:t>  </a:t>
            </a:r>
            <a:r>
              <a:rPr lang="en" sz="2500" dirty="0">
                <a:solidFill>
                  <a:srgbClr val="FF0000"/>
                </a:solidFill>
              </a:rPr>
              <a:t>通过</a:t>
            </a:r>
            <a:r>
              <a:rPr lang="en" sz="2500" dirty="0"/>
              <a:t>问卷调查，我</a:t>
            </a:r>
            <a:r>
              <a:rPr lang="en" sz="2500" dirty="0">
                <a:solidFill>
                  <a:srgbClr val="FF0000"/>
                </a:solidFill>
              </a:rPr>
              <a:t>看到</a:t>
            </a:r>
            <a:r>
              <a:rPr lang="en" sz="2500" dirty="0"/>
              <a:t>选择</a:t>
            </a:r>
            <a:r>
              <a:rPr lang="en" sz="2500" dirty="0">
                <a:solidFill>
                  <a:schemeClr val="dk1"/>
                </a:solidFill>
              </a:rPr>
              <a:t>网络学习效果好</a:t>
            </a:r>
            <a:endParaRPr sz="2500" dirty="0"/>
          </a:p>
        </p:txBody>
      </p:sp>
      <p:sp>
        <p:nvSpPr>
          <p:cNvPr id="743" name="Google Shape;743;p79"/>
          <p:cNvSpPr txBox="1"/>
          <p:nvPr/>
        </p:nvSpPr>
        <p:spPr>
          <a:xfrm>
            <a:off x="1400275" y="1838575"/>
            <a:ext cx="73395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/>
              <a:t>  的人还</a:t>
            </a:r>
            <a:r>
              <a:rPr lang="en" sz="2500" dirty="0">
                <a:solidFill>
                  <a:srgbClr val="FF0000"/>
                </a:solidFill>
              </a:rPr>
              <a:t>觉得</a:t>
            </a:r>
            <a:r>
              <a:rPr lang="en" sz="2500" dirty="0"/>
              <a:t>在家可以看到宠物。他们</a:t>
            </a:r>
            <a:r>
              <a:rPr lang="zh-CN" altLang="en-US" sz="2500" dirty="0"/>
              <a:t>还</a:t>
            </a:r>
            <a:r>
              <a:rPr lang="en" sz="2500" dirty="0"/>
              <a:t>觉</a:t>
            </a:r>
            <a:r>
              <a:rPr lang="zh-CN" altLang="en-US" sz="2500" dirty="0"/>
              <a:t>得可以</a:t>
            </a:r>
            <a:endParaRPr sz="2500" dirty="0"/>
          </a:p>
        </p:txBody>
      </p:sp>
      <p:sp>
        <p:nvSpPr>
          <p:cNvPr id="744" name="Google Shape;744;p79"/>
          <p:cNvSpPr txBox="1"/>
          <p:nvPr/>
        </p:nvSpPr>
        <p:spPr>
          <a:xfrm>
            <a:off x="1565025" y="2527725"/>
            <a:ext cx="71748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/>
              <a:t>和家人在</a:t>
            </a:r>
            <a:r>
              <a:rPr lang="en" sz="2500" dirty="0">
                <a:solidFill>
                  <a:schemeClr val="dk1"/>
                </a:solidFill>
              </a:rPr>
              <a:t>一起很好。我也同意这种看法。</a:t>
            </a:r>
            <a:endParaRPr sz="2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/>
              <a:t>  </a:t>
            </a:r>
            <a:endParaRPr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Google Shape;749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225" y="510350"/>
            <a:ext cx="8448776" cy="450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7300" y="0"/>
            <a:ext cx="1766702" cy="7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5450" y="253575"/>
            <a:ext cx="1877225" cy="5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80"/>
          <p:cNvSpPr/>
          <p:nvPr/>
        </p:nvSpPr>
        <p:spPr>
          <a:xfrm>
            <a:off x="4843575" y="623750"/>
            <a:ext cx="350400" cy="28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三</a:t>
            </a:r>
            <a:endParaRPr b="1"/>
          </a:p>
        </p:txBody>
      </p:sp>
      <p:sp>
        <p:nvSpPr>
          <p:cNvPr id="753" name="Google Shape;753;p80"/>
          <p:cNvSpPr txBox="1"/>
          <p:nvPr/>
        </p:nvSpPr>
        <p:spPr>
          <a:xfrm>
            <a:off x="1553300" y="1137675"/>
            <a:ext cx="72792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      问卷调查里有超过70%的人认为网络学习可以</a:t>
            </a:r>
            <a:endParaRPr sz="2500"/>
          </a:p>
        </p:txBody>
      </p:sp>
      <p:sp>
        <p:nvSpPr>
          <p:cNvPr id="754" name="Google Shape;754;p80"/>
          <p:cNvSpPr txBox="1"/>
          <p:nvPr/>
        </p:nvSpPr>
        <p:spPr>
          <a:xfrm>
            <a:off x="1379175" y="1815075"/>
            <a:ext cx="74532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  自己安排学习时间和放松时间，所以学习效果好。</a:t>
            </a:r>
            <a:endParaRPr sz="2500"/>
          </a:p>
        </p:txBody>
      </p:sp>
      <p:sp>
        <p:nvSpPr>
          <p:cNvPr id="755" name="Google Shape;755;p80"/>
          <p:cNvSpPr txBox="1"/>
          <p:nvPr/>
        </p:nvSpPr>
        <p:spPr>
          <a:xfrm>
            <a:off x="1379175" y="2492475"/>
            <a:ext cx="72792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  从网络上的信息来看，也有文章是这样认为的。</a:t>
            </a:r>
            <a:endParaRPr sz="2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0" name="Google Shape;760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700" y="520675"/>
            <a:ext cx="8360701" cy="447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7300" y="0"/>
            <a:ext cx="1766702" cy="769575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81"/>
          <p:cNvSpPr txBox="1"/>
          <p:nvPr/>
        </p:nvSpPr>
        <p:spPr>
          <a:xfrm>
            <a:off x="1676975" y="1271650"/>
            <a:ext cx="72792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        </a:t>
            </a:r>
            <a:r>
              <a:rPr lang="en" sz="2500">
                <a:solidFill>
                  <a:srgbClr val="FF0000"/>
                </a:solidFill>
              </a:rPr>
              <a:t>虽然</a:t>
            </a:r>
            <a:r>
              <a:rPr lang="en" sz="2500"/>
              <a:t>我以前觉得在学校学习效果好，</a:t>
            </a:r>
            <a:r>
              <a:rPr lang="en" sz="2500">
                <a:solidFill>
                  <a:srgbClr val="FF0000"/>
                </a:solidFill>
              </a:rPr>
              <a:t>但是</a:t>
            </a:r>
            <a:endParaRPr sz="2500">
              <a:solidFill>
                <a:srgbClr val="FF0000"/>
              </a:solidFill>
            </a:endParaRPr>
          </a:p>
        </p:txBody>
      </p:sp>
      <p:sp>
        <p:nvSpPr>
          <p:cNvPr id="763" name="Google Shape;763;p81"/>
          <p:cNvSpPr txBox="1"/>
          <p:nvPr/>
        </p:nvSpPr>
        <p:spPr>
          <a:xfrm>
            <a:off x="1468600" y="1918825"/>
            <a:ext cx="7279200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  </a:t>
            </a:r>
            <a:r>
              <a:rPr lang="en" sz="2500">
                <a:solidFill>
                  <a:schemeClr val="dk1"/>
                </a:solidFill>
              </a:rPr>
              <a:t>现在</a:t>
            </a:r>
            <a:r>
              <a:rPr lang="en" sz="2500"/>
              <a:t>我觉得网络学习效果更好。</a:t>
            </a:r>
            <a:endParaRPr sz="2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862</Words>
  <Application>Microsoft Office PowerPoint</Application>
  <PresentationFormat>On-screen Show (16:9)</PresentationFormat>
  <Paragraphs>118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Comic Sans MS</vt:lpstr>
      <vt:lpstr>Simple Light</vt:lpstr>
      <vt:lpstr>Opinion Writing Mini Lesson Series 议论文迷你课系列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Pauline Shuen</dc:creator>
  <cp:lastModifiedBy>Pauline Shuen</cp:lastModifiedBy>
  <cp:revision>14</cp:revision>
  <dcterms:modified xsi:type="dcterms:W3CDTF">2020-08-23T22:15:02Z</dcterms:modified>
</cp:coreProperties>
</file>