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9"/>
  </p:notesMasterIdLst>
  <p:sldIdLst>
    <p:sldId id="271" r:id="rId2"/>
    <p:sldId id="272" r:id="rId3"/>
    <p:sldId id="273" r:id="rId4"/>
    <p:sldId id="274" r:id="rId5"/>
    <p:sldId id="275" r:id="rId6"/>
    <p:sldId id="276" r:id="rId7"/>
    <p:sldId id="277" r:id="rId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auline Shuen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4F56FE7-AB40-4BBF-83E0-EA05319EFC1B}">
  <a:tblStyle styleId="{B4F56FE7-AB40-4BBF-83E0-EA05319EFC1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108" y="64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29T00:19:04.865" idx="1">
    <p:pos x="196" y="1463"/>
    <p:text>+quxiaoyuan@gmail.com I think the better title may just be "Text Strucutre"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g8911064751_0_10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1" name="Google Shape;211;g8911064751_0_10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大家好，欢迎来到议论文迷你课。今天有一位同学，她叫Angelica，来和我们一起学习什么是观点，什么是事实，然后我们再来找一找“观点”和“事实”。</a:t>
            </a:r>
            <a:endParaRPr sz="16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Video 5</a:t>
            </a:r>
            <a:endParaRPr sz="16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g8abbd86f1f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9" name="Google Shape;219;g8abbd86f1f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endParaRPr sz="1500" dirty="0">
              <a:solidFill>
                <a:schemeClr val="dk1"/>
              </a:solidFill>
              <a:highlight>
                <a:schemeClr val="lt1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g8abbd86f1f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6" name="Google Shape;236;g8abbd86f1f_0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g8abbd86f1f_0_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7" name="Google Shape;247;g8abbd86f1f_0_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500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g8a2660c486_0_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3" name="Google Shape;253;g8a2660c486_0_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 dirty="0"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g8a28d9dee3_0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9" name="Google Shape;259;g8a28d9dee3_0_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AutoNum type="arabicPeriod"/>
            </a:pPr>
            <a:endParaRPr sz="1400" dirty="0"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g8a2660c486_0_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5" name="Google Shape;265;g8a2660c486_0_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AutoNum type="arabicPeriod"/>
            </a:pPr>
            <a:endParaRPr sz="1400" dirty="0"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3" name="Google Shape;213;p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77300" y="0"/>
            <a:ext cx="1766702" cy="769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14" name="Google Shape;214;p2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932538" y="2932050"/>
            <a:ext cx="2211450" cy="2211450"/>
          </a:xfrm>
          <a:prstGeom prst="rect">
            <a:avLst/>
          </a:prstGeom>
          <a:noFill/>
          <a:ln>
            <a:noFill/>
          </a:ln>
        </p:spPr>
      </p:pic>
      <p:sp>
        <p:nvSpPr>
          <p:cNvPr id="215" name="Google Shape;215;p28"/>
          <p:cNvSpPr txBox="1">
            <a:spLocks noGrp="1"/>
          </p:cNvSpPr>
          <p:nvPr>
            <p:ph type="ctrTitle"/>
          </p:nvPr>
        </p:nvSpPr>
        <p:spPr>
          <a:xfrm>
            <a:off x="311708" y="215500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Opinion Writing Mini Lesson Series</a:t>
            </a:r>
            <a:endParaRPr sz="36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议论文迷你课系列 </a:t>
            </a:r>
            <a:endParaRPr sz="3600"/>
          </a:p>
        </p:txBody>
      </p:sp>
      <p:sp>
        <p:nvSpPr>
          <p:cNvPr id="216" name="Google Shape;216;p28"/>
          <p:cNvSpPr txBox="1">
            <a:spLocks noGrp="1"/>
          </p:cNvSpPr>
          <p:nvPr>
            <p:ph type="subTitle" idx="1"/>
          </p:nvPr>
        </p:nvSpPr>
        <p:spPr>
          <a:xfrm>
            <a:off x="311700" y="2323300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600">
              <a:solidFill>
                <a:srgbClr val="000000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>
                <a:solidFill>
                  <a:schemeClr val="dk1"/>
                </a:solidFill>
              </a:rPr>
              <a:t>Text Structure</a:t>
            </a:r>
            <a:endParaRPr sz="3200"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600">
                <a:solidFill>
                  <a:schemeClr val="dk1"/>
                </a:solidFill>
              </a:rPr>
              <a:t>文本结构 </a:t>
            </a:r>
            <a:endParaRPr sz="3600"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3600"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chemeClr val="dk1"/>
                </a:solidFill>
              </a:rPr>
              <a:t>Use Level K as an example</a:t>
            </a:r>
            <a:endParaRPr sz="2400"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36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1" name="Google Shape;221;p29"/>
          <p:cNvGraphicFramePr/>
          <p:nvPr>
            <p:extLst>
              <p:ext uri="{D42A27DB-BD31-4B8C-83A1-F6EECF244321}">
                <p14:modId xmlns:p14="http://schemas.microsoft.com/office/powerpoint/2010/main" val="1064349814"/>
              </p:ext>
            </p:extLst>
          </p:nvPr>
        </p:nvGraphicFramePr>
        <p:xfrm>
          <a:off x="603525" y="537600"/>
          <a:ext cx="7381850" cy="4411450"/>
        </p:xfrm>
        <a:graphic>
          <a:graphicData uri="http://schemas.openxmlformats.org/drawingml/2006/table">
            <a:tbl>
              <a:tblPr>
                <a:noFill/>
                <a:tableStyleId>{B4F56FE7-AB40-4BBF-83E0-EA05319EFC1B}</a:tableStyleId>
              </a:tblPr>
              <a:tblGrid>
                <a:gridCol w="3717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64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283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B4A7D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B4A7D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B4A7D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B4A7D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B4A7D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B4A7D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B4A7D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B4A7D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830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  <a:p>
                      <a:pPr marL="457200" lvl="0" indent="-40640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2800"/>
                        <a:buChar char="●"/>
                      </a:pPr>
                      <a:endParaRPr sz="2800" dirty="0"/>
                    </a:p>
                    <a:p>
                      <a:pPr marL="457200" lvl="0" indent="-40640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2800"/>
                        <a:buChar char="●"/>
                      </a:pPr>
                      <a:endParaRPr sz="2800" dirty="0"/>
                    </a:p>
                    <a:p>
                      <a:pPr marL="457200" lvl="0" indent="-40640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2800"/>
                        <a:buChar char="●"/>
                      </a:pPr>
                      <a:endParaRPr sz="2800" dirty="0"/>
                    </a:p>
                    <a:p>
                      <a:pPr marL="5080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2800"/>
                        <a:buNone/>
                      </a:pPr>
                      <a:r>
                        <a:rPr lang="en" dirty="0"/>
                        <a:t> </a:t>
                      </a:r>
                      <a:endParaRPr dirty="0"/>
                    </a:p>
                  </a:txBody>
                  <a:tcPr marL="91425" marR="91425" marT="91425" marB="91425">
                    <a:lnL w="19050" cap="flat" cmpd="sng">
                      <a:solidFill>
                        <a:srgbClr val="B4A7D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B4A7D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B4A7D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B4A7D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457200" lvl="0" indent="-406400" algn="l" rtl="0">
                        <a:lnSpc>
                          <a:spcPct val="15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SzPts val="2800"/>
                        <a:buChar char="●"/>
                      </a:pPr>
                      <a:endParaRPr sz="2800" dirty="0"/>
                    </a:p>
                    <a:p>
                      <a:pPr marL="457200" lvl="0" indent="-40640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2800"/>
                        <a:buChar char="●"/>
                      </a:pPr>
                      <a:endParaRPr sz="2800" dirty="0"/>
                    </a:p>
                    <a:p>
                      <a:pPr marL="50800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2800"/>
                        <a:buNone/>
                      </a:pPr>
                      <a:r>
                        <a:rPr lang="en" sz="2800" dirty="0">
                          <a:solidFill>
                            <a:srgbClr val="0000FF"/>
                          </a:solidFill>
                        </a:rPr>
                        <a:t> </a:t>
                      </a:r>
                      <a:endParaRPr sz="2800" dirty="0">
                        <a:solidFill>
                          <a:srgbClr val="0000FF"/>
                        </a:solidFill>
                      </a:endParaRPr>
                    </a:p>
                    <a:p>
                      <a:pPr marL="50800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2800"/>
                        <a:buNone/>
                      </a:pPr>
                      <a:endParaRPr sz="2800" dirty="0">
                        <a:solidFill>
                          <a:srgbClr val="0000FF"/>
                        </a:solidFill>
                      </a:endParaRPr>
                    </a:p>
                    <a:p>
                      <a:pPr marL="50800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2800"/>
                        <a:buNone/>
                      </a:pPr>
                      <a:endParaRPr sz="2800" dirty="0">
                        <a:solidFill>
                          <a:srgbClr val="0000FF"/>
                        </a:solidFill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B4A7D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B4A7D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B4A7D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B4A7D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222" name="Google Shape;222;p29"/>
          <p:cNvPicPr preferRelativeResize="0"/>
          <p:nvPr/>
        </p:nvPicPr>
        <p:blipFill rotWithShape="1">
          <a:blip r:embed="rId3">
            <a:alphaModFix/>
          </a:blip>
          <a:srcRect l="9733" r="11196" b="13262"/>
          <a:stretch/>
        </p:blipFill>
        <p:spPr>
          <a:xfrm>
            <a:off x="1830600" y="639375"/>
            <a:ext cx="1061650" cy="1026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23" name="Google Shape;223;p2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377300" y="0"/>
            <a:ext cx="1766702" cy="769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24" name="Google Shape;224;p29"/>
          <p:cNvPicPr preferRelativeResize="0"/>
          <p:nvPr/>
        </p:nvPicPr>
        <p:blipFill rotWithShape="1">
          <a:blip r:embed="rId5">
            <a:alphaModFix/>
          </a:blip>
          <a:srcRect l="11333" t="9866" r="14882" b="11075"/>
          <a:stretch/>
        </p:blipFill>
        <p:spPr>
          <a:xfrm>
            <a:off x="5565972" y="587750"/>
            <a:ext cx="1061654" cy="1130150"/>
          </a:xfrm>
          <a:prstGeom prst="rect">
            <a:avLst/>
          </a:prstGeom>
          <a:noFill/>
          <a:ln>
            <a:noFill/>
          </a:ln>
        </p:spPr>
      </p:pic>
      <p:sp>
        <p:nvSpPr>
          <p:cNvPr id="225" name="Google Shape;225;p29"/>
          <p:cNvSpPr txBox="1"/>
          <p:nvPr/>
        </p:nvSpPr>
        <p:spPr>
          <a:xfrm>
            <a:off x="1072825" y="2045375"/>
            <a:ext cx="1911332" cy="42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5720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" sz="2800" dirty="0"/>
              <a:t>日期</a:t>
            </a:r>
            <a:endParaRPr sz="2800" dirty="0"/>
          </a:p>
        </p:txBody>
      </p:sp>
      <p:sp>
        <p:nvSpPr>
          <p:cNvPr id="226" name="Google Shape;226;p29"/>
          <p:cNvSpPr txBox="1"/>
          <p:nvPr/>
        </p:nvSpPr>
        <p:spPr>
          <a:xfrm>
            <a:off x="1072824" y="2661375"/>
            <a:ext cx="1819425" cy="57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5720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" sz="2800" dirty="0"/>
              <a:t>数字</a:t>
            </a:r>
            <a:endParaRPr dirty="0"/>
          </a:p>
        </p:txBody>
      </p:sp>
      <p:sp>
        <p:nvSpPr>
          <p:cNvPr id="227" name="Google Shape;227;p29"/>
          <p:cNvSpPr txBox="1"/>
          <p:nvPr/>
        </p:nvSpPr>
        <p:spPr>
          <a:xfrm>
            <a:off x="1072825" y="3344975"/>
            <a:ext cx="1719300" cy="48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5720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" sz="2800" dirty="0"/>
              <a:t>科学</a:t>
            </a:r>
            <a:endParaRPr dirty="0"/>
          </a:p>
        </p:txBody>
      </p:sp>
      <p:sp>
        <p:nvSpPr>
          <p:cNvPr id="228" name="Google Shape;228;p29"/>
          <p:cNvSpPr txBox="1"/>
          <p:nvPr/>
        </p:nvSpPr>
        <p:spPr>
          <a:xfrm>
            <a:off x="1072824" y="3990650"/>
            <a:ext cx="2621846" cy="57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5720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" sz="2800" dirty="0"/>
              <a:t>历史事件</a:t>
            </a:r>
            <a:endParaRPr sz="2800" dirty="0"/>
          </a:p>
        </p:txBody>
      </p:sp>
      <p:sp>
        <p:nvSpPr>
          <p:cNvPr id="229" name="Google Shape;229;p29"/>
          <p:cNvSpPr txBox="1"/>
          <p:nvPr/>
        </p:nvSpPr>
        <p:spPr>
          <a:xfrm>
            <a:off x="4772525" y="1913438"/>
            <a:ext cx="1677702" cy="48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5720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" sz="2800" dirty="0"/>
              <a:t>感受</a:t>
            </a:r>
            <a:endParaRPr dirty="0"/>
          </a:p>
        </p:txBody>
      </p:sp>
      <p:sp>
        <p:nvSpPr>
          <p:cNvPr id="230" name="Google Shape;230;p29"/>
          <p:cNvSpPr txBox="1"/>
          <p:nvPr/>
        </p:nvSpPr>
        <p:spPr>
          <a:xfrm>
            <a:off x="4772525" y="2570950"/>
            <a:ext cx="1544100" cy="42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5720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" sz="2800" dirty="0"/>
              <a:t>想法</a:t>
            </a:r>
            <a:endParaRPr dirty="0"/>
          </a:p>
        </p:txBody>
      </p:sp>
      <p:sp>
        <p:nvSpPr>
          <p:cNvPr id="231" name="Google Shape;231;p29"/>
          <p:cNvSpPr txBox="1"/>
          <p:nvPr/>
        </p:nvSpPr>
        <p:spPr>
          <a:xfrm>
            <a:off x="5223700" y="3173275"/>
            <a:ext cx="2227424" cy="53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5720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" sz="2800" dirty="0">
                <a:solidFill>
                  <a:srgbClr val="0000FF"/>
                </a:solidFill>
              </a:rPr>
              <a:t>我觉得...</a:t>
            </a:r>
            <a:endParaRPr dirty="0"/>
          </a:p>
        </p:txBody>
      </p:sp>
      <p:sp>
        <p:nvSpPr>
          <p:cNvPr id="232" name="Google Shape;232;p29"/>
          <p:cNvSpPr txBox="1"/>
          <p:nvPr/>
        </p:nvSpPr>
        <p:spPr>
          <a:xfrm>
            <a:off x="5241539" y="3701990"/>
            <a:ext cx="2165700" cy="35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5720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" sz="2800" dirty="0">
                <a:solidFill>
                  <a:srgbClr val="0000FF"/>
                </a:solidFill>
              </a:rPr>
              <a:t>我认为...</a:t>
            </a:r>
            <a:endParaRPr sz="2800" dirty="0">
              <a:solidFill>
                <a:srgbClr val="0000FF"/>
              </a:solidFill>
            </a:endParaRPr>
          </a:p>
        </p:txBody>
      </p:sp>
      <p:sp>
        <p:nvSpPr>
          <p:cNvPr id="233" name="Google Shape;233;p29"/>
          <p:cNvSpPr txBox="1"/>
          <p:nvPr/>
        </p:nvSpPr>
        <p:spPr>
          <a:xfrm>
            <a:off x="5254562" y="4238275"/>
            <a:ext cx="2023200" cy="2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5720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" sz="2800" dirty="0">
                <a:solidFill>
                  <a:srgbClr val="0000FF"/>
                </a:solidFill>
              </a:rPr>
              <a:t>我喜欢...</a:t>
            </a:r>
            <a:endParaRPr sz="28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30"/>
          <p:cNvSpPr txBox="1">
            <a:spLocks noGrp="1"/>
          </p:cNvSpPr>
          <p:nvPr>
            <p:ph type="title"/>
          </p:nvPr>
        </p:nvSpPr>
        <p:spPr>
          <a:xfrm>
            <a:off x="191250" y="10847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/>
              <a:t>《真正的朋友》- Level K</a:t>
            </a:r>
            <a:endParaRPr sz="2400" b="1"/>
          </a:p>
        </p:txBody>
      </p:sp>
      <p:sp>
        <p:nvSpPr>
          <p:cNvPr id="239" name="Google Shape;239;p30"/>
          <p:cNvSpPr txBox="1">
            <a:spLocks noGrp="1"/>
          </p:cNvSpPr>
          <p:nvPr>
            <p:ph type="body" idx="1"/>
          </p:nvPr>
        </p:nvSpPr>
        <p:spPr>
          <a:xfrm>
            <a:off x="321400" y="681175"/>
            <a:ext cx="7749300" cy="425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dirty="0">
                <a:solidFill>
                  <a:schemeClr val="dk1"/>
                </a:solidFill>
              </a:rPr>
              <a:t>          </a:t>
            </a:r>
            <a:r>
              <a:rPr lang="en" sz="1900" dirty="0">
                <a:solidFill>
                  <a:srgbClr val="000000"/>
                </a:solidFill>
              </a:rPr>
              <a:t>每个人都需要朋友，朋友会陪着你一起欢笑，一起成长。但是我们身边有那么多朋友，什么样的朋友才是真正的朋友呢？对我来说，真正的朋友是懂得关心和分享的人。</a:t>
            </a:r>
            <a:endParaRPr sz="1900" dirty="0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 dirty="0">
                <a:solidFill>
                  <a:srgbClr val="000000"/>
                </a:solidFill>
              </a:rPr>
              <a:t>       真正的朋友了解你的感觉，也会常常关心你。当你伤心的时候，真正的朋友会安静地陪伴你；当你高兴的时候，真正的朋友也会为你感到开心。一个关心你的朋友，会常常想到你。他们也会在你需要的时候帮助你。</a:t>
            </a:r>
            <a:endParaRPr sz="1900" dirty="0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 dirty="0">
                <a:solidFill>
                  <a:srgbClr val="000000"/>
                </a:solidFill>
              </a:rPr>
              <a:t>       真正的朋友是愿意和你分享的人。有些人往往只会想到自己，而不会想要跟他人分享。但是，不管是好的还是坏的，真正的朋友都愿意和你分享。因为他们把你当成很重要的人，所以才愿意和你分享。</a:t>
            </a:r>
            <a:endParaRPr sz="1900" dirty="0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900" dirty="0">
                <a:solidFill>
                  <a:srgbClr val="000000"/>
                </a:solidFill>
              </a:rPr>
              <a:t>       也许你身边有很多朋友，但是不是每个人都能成为你真正的朋友。如果你遇到一个关心你，也愿意和你分享的人，我相信那是你真正的朋友。请你好好珍惜这份友情！</a:t>
            </a:r>
            <a:endParaRPr sz="1900" dirty="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 dirty="0"/>
          </a:p>
        </p:txBody>
      </p:sp>
      <p:sp>
        <p:nvSpPr>
          <p:cNvPr id="240" name="Google Shape;240;p30"/>
          <p:cNvSpPr/>
          <p:nvPr/>
        </p:nvSpPr>
        <p:spPr>
          <a:xfrm>
            <a:off x="7913625" y="3535500"/>
            <a:ext cx="1183788" cy="637740"/>
          </a:xfrm>
          <a:prstGeom prst="cloud">
            <a:avLst/>
          </a:prstGeom>
          <a:solidFill>
            <a:srgbClr val="FFFF00"/>
          </a:solidFill>
          <a:ln w="1905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 b="1">
                <a:solidFill>
                  <a:srgbClr val="FF0000"/>
                </a:solidFill>
              </a:rPr>
              <a:t>事实</a:t>
            </a:r>
            <a:endParaRPr/>
          </a:p>
        </p:txBody>
      </p:sp>
      <p:sp>
        <p:nvSpPr>
          <p:cNvPr id="241" name="Google Shape;241;p30"/>
          <p:cNvSpPr/>
          <p:nvPr/>
        </p:nvSpPr>
        <p:spPr>
          <a:xfrm>
            <a:off x="8031375" y="670700"/>
            <a:ext cx="1075200" cy="845100"/>
          </a:xfrm>
          <a:prstGeom prst="heart">
            <a:avLst/>
          </a:prstGeom>
          <a:solidFill>
            <a:srgbClr val="FFFF00"/>
          </a:solidFill>
          <a:ln w="19050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>
                <a:solidFill>
                  <a:srgbClr val="FF0000"/>
                </a:solidFill>
              </a:rPr>
              <a:t>观点</a:t>
            </a:r>
            <a:endParaRPr sz="1900" b="1">
              <a:solidFill>
                <a:srgbClr val="FF0000"/>
              </a:solidFill>
            </a:endParaRPr>
          </a:p>
        </p:txBody>
      </p:sp>
      <p:sp>
        <p:nvSpPr>
          <p:cNvPr id="242" name="Google Shape;242;p30"/>
          <p:cNvSpPr/>
          <p:nvPr/>
        </p:nvSpPr>
        <p:spPr>
          <a:xfrm rot="-4721404" flipH="1">
            <a:off x="7750875" y="2266328"/>
            <a:ext cx="561402" cy="1692149"/>
          </a:xfrm>
          <a:prstGeom prst="curvedRightArrow">
            <a:avLst>
              <a:gd name="adj1" fmla="val 25000"/>
              <a:gd name="adj2" fmla="val 62438"/>
              <a:gd name="adj3" fmla="val 25000"/>
            </a:avLst>
          </a:prstGeom>
          <a:solidFill>
            <a:srgbClr val="FFAB40"/>
          </a:solidFill>
          <a:ln w="9525" cap="flat" cmpd="sng">
            <a:solidFill>
              <a:srgbClr val="59595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3" name="Google Shape;243;p30"/>
          <p:cNvSpPr/>
          <p:nvPr/>
        </p:nvSpPr>
        <p:spPr>
          <a:xfrm rot="-5401839">
            <a:off x="7646542" y="779531"/>
            <a:ext cx="560700" cy="1793400"/>
          </a:xfrm>
          <a:prstGeom prst="curvedRightArrow">
            <a:avLst>
              <a:gd name="adj1" fmla="val 25000"/>
              <a:gd name="adj2" fmla="val 53672"/>
              <a:gd name="adj3" fmla="val 39724"/>
            </a:avLst>
          </a:prstGeom>
          <a:solidFill>
            <a:srgbClr val="FFAB40"/>
          </a:solidFill>
          <a:ln w="9525" cap="flat" cmpd="sng">
            <a:solidFill>
              <a:srgbClr val="59595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44" name="Google Shape;244;p3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77300" y="10038"/>
            <a:ext cx="1766702" cy="769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9" name="Google Shape;249;p31"/>
          <p:cNvPicPr preferRelativeResize="0"/>
          <p:nvPr/>
        </p:nvPicPr>
        <p:blipFill rotWithShape="1">
          <a:blip r:embed="rId3">
            <a:alphaModFix/>
          </a:blip>
          <a:srcRect t="1433" r="1351" b="1733"/>
          <a:stretch/>
        </p:blipFill>
        <p:spPr>
          <a:xfrm>
            <a:off x="602850" y="33038"/>
            <a:ext cx="7087650" cy="5077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50" name="Google Shape;250;p3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377300" y="10038"/>
            <a:ext cx="1766702" cy="769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5" name="Google Shape;255;p3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64850" y="51925"/>
            <a:ext cx="7303274" cy="5039651"/>
          </a:xfrm>
          <a:prstGeom prst="rect">
            <a:avLst/>
          </a:prstGeom>
          <a:noFill/>
          <a:ln>
            <a:noFill/>
          </a:ln>
        </p:spPr>
      </p:pic>
      <p:pic>
        <p:nvPicPr>
          <p:cNvPr id="256" name="Google Shape;256;p3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377300" y="10038"/>
            <a:ext cx="1766702" cy="769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1" name="Google Shape;261;p3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70300" y="53462"/>
            <a:ext cx="7229599" cy="5036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62" name="Google Shape;262;p3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377300" y="10038"/>
            <a:ext cx="1766702" cy="769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7" name="Google Shape;267;p3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1200" y="28325"/>
            <a:ext cx="6815300" cy="5086851"/>
          </a:xfrm>
          <a:prstGeom prst="rect">
            <a:avLst/>
          </a:prstGeom>
          <a:noFill/>
          <a:ln>
            <a:noFill/>
          </a:ln>
        </p:spPr>
      </p:pic>
      <p:pic>
        <p:nvPicPr>
          <p:cNvPr id="268" name="Google Shape;268;p3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377300" y="10038"/>
            <a:ext cx="1766702" cy="769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815</TotalTime>
  <Words>123</Words>
  <Application>Microsoft Office PowerPoint</Application>
  <PresentationFormat>On-screen Show (16:9)</PresentationFormat>
  <Paragraphs>33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Times New Roman</vt:lpstr>
      <vt:lpstr>Wingdings</vt:lpstr>
      <vt:lpstr>Simple Light</vt:lpstr>
      <vt:lpstr>Opinion Writing Mini Lesson Series 议论文迷你课系列 </vt:lpstr>
      <vt:lpstr>PowerPoint Presentation</vt:lpstr>
      <vt:lpstr>《真正的朋友》- Level K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Opinion Writing Mini Lesson Series 议论文迷你课系列</dc:title>
  <dc:creator>Pauline Shuen</dc:creator>
  <cp:lastModifiedBy>Pauline Shuen</cp:lastModifiedBy>
  <cp:revision>14</cp:revision>
  <dcterms:modified xsi:type="dcterms:W3CDTF">2020-08-23T22:07:40Z</dcterms:modified>
</cp:coreProperties>
</file>